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81019"/>
  </p:normalViewPr>
  <p:slideViewPr>
    <p:cSldViewPr snapToGrid="0" snapToObjects="1">
      <p:cViewPr varScale="1">
        <p:scale>
          <a:sx n="84" d="100"/>
          <a:sy n="84" d="100"/>
        </p:scale>
        <p:origin x="2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9C9C4-7E4B-1546-8ABF-43C81FF6CDFE}" type="datetimeFigureOut">
              <a:rPr lang="en-US" smtClean="0"/>
              <a:t>6/29/18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390E-74F0-9641-BCE8-D1C040475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3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Erikson’s 8 Stages of Psychosocial Development</a:t>
            </a:r>
          </a:p>
          <a:p>
            <a:endParaRPr lang="en-CA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Trust v. Mistrust; Virtue: Hope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Autonomy v. Shame; Virtue</a:t>
            </a:r>
            <a:r>
              <a:rPr lang="en-CA" sz="1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Will</a:t>
            </a:r>
            <a:endParaRPr lang="en-CA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Initiative v. Guilt; Virtue: Purpose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Industry v. Inferiority; Virtue: Competence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 v. Role Confusion; Virtue: Fidelity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Intimacy v. Isolation; Virtue: Love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Generativity v. Stagnation; Virtue: Care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Integrity v. Despair; Virtue: Wisdom</a:t>
            </a:r>
          </a:p>
          <a:p>
            <a:pPr marL="457200" indent="-457200">
              <a:buFont typeface="+mj-lt"/>
              <a:buAutoNum type="arabicPeriod"/>
            </a:pPr>
            <a:endParaRPr lang="en-CA" sz="1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Must go through the steps in order.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Must gain the “virtue” for each stage before proceeding to the next.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Emerging adulthood is not a period of development. Therefore it does not raise the steps on the slide.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i="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Identity is formed when you negotiate a role in a community.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i="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“virtue” for the ”identity v. role confusion” stage is “fidelity” which is the capacity to make commitments.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i="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Adulthood is entered when you form an adult identity, negotiate adult roles and gain the capacity to make commitments.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9390E-74F0-9641-BCE8-D1C0404755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4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Age at </a:t>
            </a:r>
            <a:r>
              <a:rPr lang="en-US" b="1" dirty="0"/>
              <a:t>first marriage </a:t>
            </a:r>
            <a:r>
              <a:rPr lang="en-US" dirty="0"/>
              <a:t>is delayed from about 23 years of age in 1971 to about 30 in 2008 when Statistics Canada stopped tracking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1986 only 15% of 25- to 34-year-olds had a </a:t>
            </a:r>
            <a:r>
              <a:rPr lang="en-US" b="1" dirty="0"/>
              <a:t>university degree</a:t>
            </a:r>
            <a:r>
              <a:rPr lang="en-US" dirty="0"/>
              <a:t>. In 2016, 35% did. Over the same period, those with a </a:t>
            </a:r>
            <a:r>
              <a:rPr lang="en-US" b="1" dirty="0"/>
              <a:t>high school or less</a:t>
            </a:r>
            <a:r>
              <a:rPr lang="en-US" dirty="0"/>
              <a:t> fell from 28% of the 25- to 34-year-old population to just 9%</a:t>
            </a:r>
          </a:p>
          <a:p>
            <a:pPr marL="171450" marR="0" lvl="0" indent="-17145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1981 only 42% of 20- to 24-year-olds </a:t>
            </a:r>
            <a:r>
              <a:rPr lang="en-US" b="1" dirty="0"/>
              <a:t>lived at home</a:t>
            </a:r>
            <a:r>
              <a:rPr lang="en-US" dirty="0"/>
              <a:t>, now 63% do. For 25- to 29-year-olds the numbers are 11% and 29% respectively.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Average </a:t>
            </a:r>
            <a:r>
              <a:rPr lang="en-US" b="1" dirty="0"/>
              <a:t>age at first birth </a:t>
            </a:r>
            <a:r>
              <a:rPr lang="en-US" dirty="0"/>
              <a:t>for Canadian women has risen from 23.5 in the mid-1960s to 28.5 in 2011. This is for women who gave birth. It is not a general measure of fertility.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Full-time work </a:t>
            </a:r>
            <a:r>
              <a:rPr lang="en-US" dirty="0"/>
              <a:t>is often difficult to get and less secure. Many jobs are “temporary employment” which is term or contract employment.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9390E-74F0-9641-BCE8-D1C0404755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3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Differentiation is the process of setting out identity markers between you and your family of origin.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CA" b="0" i="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marR="0" lvl="0" indent="-3429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="0" i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Emerging adulthood has removed the capacity for differentiation without removing the need for differentiation.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CA" b="0" i="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b="0" i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Some young adults, especially where their parents are devout, use religion as a differentiating marker – because they have the capacity to use this marker but not others.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9390E-74F0-9641-BCE8-D1C0404755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1E63-B59E-DD42-9AB5-485441AED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0BEF9-91F8-3D48-B475-DE4246FF7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66D16-4E53-FD4D-A061-0ACBE2FA0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4FCE8-BFD5-6F4D-AB16-B50FFA31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23F0F-1DF5-D342-A9C5-EA4FAF8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F9F9-FF7B-DB40-92EC-AEF04367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2EB1D-A1F8-A14A-9AE1-18B2A7012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3F46B-02F3-E541-A046-7E513B5C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6E822-4D80-9E42-94FB-18CF4761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8D8D-5283-D54C-B30E-A1B67B07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3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A1E99E-5557-0B41-9C2B-9B42F3C7A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31331-C52C-DB43-9692-587A72532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BE048-DCC7-8348-8091-8589B22FE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145A1-09A6-A647-99C1-5493FFDE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D1AEA-3C71-9B4B-B19B-D58B83FC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5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negotiating Faith Title.jpeg" descr="Renegotiating Faith Titl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oup"/>
          <p:cNvGrpSpPr/>
          <p:nvPr/>
        </p:nvGrpSpPr>
        <p:grpSpPr>
          <a:xfrm>
            <a:off x="-8916" y="6229960"/>
            <a:ext cx="12209831" cy="625676"/>
            <a:chOff x="0" y="0"/>
            <a:chExt cx="24419661" cy="1251350"/>
          </a:xfrm>
        </p:grpSpPr>
        <p:sp>
          <p:nvSpPr>
            <p:cNvPr id="13" name="Rectangle"/>
            <p:cNvSpPr/>
            <p:nvPr/>
          </p:nvSpPr>
          <p:spPr>
            <a:xfrm>
              <a:off x="0" y="0"/>
              <a:ext cx="24419662" cy="12513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pic>
          <p:nvPicPr>
            <p:cNvPr id="14" name="InterVarsity Logo - print version - black.tif" descr="InterVarsity Logo - print version - black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277657" y="402689"/>
              <a:ext cx="2472723" cy="344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YFC.jpg" descr="YFC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21214" y="223570"/>
              <a:ext cx="1336870" cy="804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P2C-Students_Logo_Black.png" descr="P2C-Students_Logo_Black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856031" y="340242"/>
              <a:ext cx="2623680" cy="570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Truth Matters Logo 2014 wide.jpg" descr="Truth Matters Logo 2014 wide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090909" y="153615"/>
              <a:ext cx="2832359" cy="944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EFC_2016_Logo_wide_clr.jpg" descr="EFC_2016_Logo_wide_clr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69283" y="422997"/>
              <a:ext cx="2832360" cy="405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78958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D410-1AC2-B447-97C2-6866DD98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BB73D-5CA7-4E4B-9FA2-B263A143F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5CCF3-5860-7146-A7F7-F738E065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EEE4-DD71-884C-B830-2DA9D4DC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88265-368F-8549-AE61-C16F26F6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1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C667-DBE2-4D44-9B86-A36CCD597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821FA-132F-2343-A3E4-62992361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DE1EB-7132-AC44-9B7F-C6DCA23D5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94B7-10BC-214B-B41F-FAD70293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A2429-0699-8A40-BD0E-57B0865E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FE022-9B29-6B48-99A9-98C5C658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19C90-23AF-8C4B-BD68-C0247EFBE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ECFDE-7242-7442-8F3E-4724A09F2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7CC14-AF3D-9946-AC64-718A7064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A0CFB-A0FE-BE40-A22C-D85A9BD9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A396B-AE46-C940-96D8-F8A9DDBD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6F1E-4458-2F40-917B-51DB17D8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1636-0025-454D-A6BD-EAD9C242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4779D-3130-CB4B-BB05-72BA7B901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4E7D5-3820-B94B-87C7-7E787173D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1F5D9-110F-9948-9743-D468E997F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D6DAB7-11AF-7443-B559-C315C30D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C946C-DD1D-9B48-8B49-1B6E208E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D60AAF-8CBC-8C44-9E17-86FAF6DC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4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67CE-1E87-514B-B02B-65CB6325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26D19-4269-1648-A6EB-77020AD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4A925-8640-1F4C-B8E6-3A5A7175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0FC62-21EB-AA41-B1FB-21CAFE82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7EAD-6B2D-0142-89CB-FBAAE0CB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E517DC-4308-944F-8A70-B5C73D9D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53FD5-6BFB-F548-8421-D57C4307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BF83-1C35-C542-8D8F-D9BCF64D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B92A0-9AE3-564B-9ED8-00B12E32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11918-2FD8-A946-8806-93290C752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F5CB1-3FD7-A648-8297-B92EC70A6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30F1-629C-6B40-A0A6-04325AF7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3FCBE-7BFC-134D-8482-07B8BC0D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2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15899-96D0-554F-AB2D-9425A224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BE35B6-6FC2-1A44-A490-C187883B3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A24A5-4B33-C648-A321-F24F050BB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E059A-9424-214A-8F5A-69E5090A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949BB-D6EC-044C-AD2A-8FE8C76E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6DF8E-70BC-6D41-B4BD-8C6B29AF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B0060-717F-3F4D-9319-D98C4350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80188-93DA-3043-8ACA-264267CF0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1F88B-4917-6240-A093-C8284B5FA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96D45-5D7F-A94C-9B36-EEA6971EE4CC}" type="datetimeFigureOut">
              <a:rPr lang="en-US" smtClean="0"/>
              <a:t>6/29/18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9BBCC-BFE8-264B-8AE5-2D7879C02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0B8DD-3187-224F-AA86-CC35E766F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0506-A480-014B-A9CB-B2EAFC73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9F55A4-1264-D041-B4D4-481F8D03C908}"/>
              </a:ext>
            </a:extLst>
          </p:cNvPr>
          <p:cNvSpPr txBox="1"/>
          <p:nvPr/>
        </p:nvSpPr>
        <p:spPr>
          <a:xfrm>
            <a:off x="7329488" y="1843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6942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6FCEF-4DDF-7C4B-9DFE-BCF632150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9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0BE0F-BCA5-D040-B7CB-A12621F62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1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EEA25-9B6A-034A-A500-A8F41655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0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9336F-CB2C-CC44-9442-85638B9AE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10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5347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CD04D-6E18-744C-B259-2DD60E40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5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E8160-E6B1-F341-A21C-96E4E75F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C1037-5953-704A-BD10-02C9E52C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4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ED472-3005-4141-A269-8E42CDE4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3905A-C9BB-B94F-88A4-0D15688AE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F0CE8-6293-6D46-AEB0-3AB703D0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28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C5A47-ED92-684D-A6E5-8F21A7C3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70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6C42-36AF-EF44-BACE-2EE4B970A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56F17-D744-1946-B311-81204F620D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8B1DA-DE62-5444-A702-8A335ED66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2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406</Words>
  <Application>Microsoft Macintosh PowerPoint</Application>
  <PresentationFormat>Widescreen</PresentationFormat>
  <Paragraphs>33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Helvetica Neue Light</vt:lpstr>
      <vt:lpstr>Helvetica Neue Medium</vt:lpstr>
      <vt:lpstr>Helvetica Neue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Hiemstra</dc:creator>
  <cp:lastModifiedBy>Aileen van Ginkel</cp:lastModifiedBy>
  <cp:revision>3</cp:revision>
  <dcterms:created xsi:type="dcterms:W3CDTF">2018-05-22T18:22:35Z</dcterms:created>
  <dcterms:modified xsi:type="dcterms:W3CDTF">2018-06-29T18:02:55Z</dcterms:modified>
</cp:coreProperties>
</file>